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1"/>
    <p:sldMasterId id="2147484735" r:id="rId2"/>
    <p:sldMasterId id="2147484769" r:id="rId3"/>
  </p:sldMasterIdLst>
  <p:notesMasterIdLst>
    <p:notesMasterId r:id="rId27"/>
  </p:notesMasterIdLst>
  <p:sldIdLst>
    <p:sldId id="1119" r:id="rId4"/>
    <p:sldId id="1081" r:id="rId5"/>
    <p:sldId id="1123" r:id="rId6"/>
    <p:sldId id="1124" r:id="rId7"/>
    <p:sldId id="1121" r:id="rId8"/>
    <p:sldId id="1109" r:id="rId9"/>
    <p:sldId id="1082" r:id="rId10"/>
    <p:sldId id="1125" r:id="rId11"/>
    <p:sldId id="1126" r:id="rId12"/>
    <p:sldId id="1127" r:id="rId13"/>
    <p:sldId id="1128" r:id="rId14"/>
    <p:sldId id="1129" r:id="rId15"/>
    <p:sldId id="1130" r:id="rId16"/>
    <p:sldId id="1077" r:id="rId17"/>
    <p:sldId id="1085" r:id="rId18"/>
    <p:sldId id="1088" r:id="rId19"/>
    <p:sldId id="1071" r:id="rId20"/>
    <p:sldId id="1091" r:id="rId21"/>
    <p:sldId id="1094" r:id="rId22"/>
    <p:sldId id="1108" r:id="rId23"/>
    <p:sldId id="1118" r:id="rId24"/>
    <p:sldId id="1133" r:id="rId25"/>
    <p:sldId id="1131" r:id="rId26"/>
  </p:sldIdLst>
  <p:sldSz cx="9144000" cy="6858000" type="screen4x3"/>
  <p:notesSz cx="6858000" cy="9144000"/>
  <p:defaultTextStyle>
    <a:defPPr>
      <a:defRPr lang="ru-RU"/>
    </a:defPPr>
    <a:lvl1pPr marL="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08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212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322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43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534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64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5751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0856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27AC"/>
    <a:srgbClr val="222B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77698" autoAdjust="0"/>
  </p:normalViewPr>
  <p:slideViewPr>
    <p:cSldViewPr>
      <p:cViewPr varScale="1">
        <p:scale>
          <a:sx n="73" d="100"/>
          <a:sy n="73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DF46-ADA4-4401-94F6-6508724E83B5}" type="datetimeFigureOut">
              <a:rPr lang="ru-RU" smtClean="0"/>
              <a:pPr/>
              <a:t>25.10.2017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848E-2172-40CD-9DDA-2153FC4903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915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08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212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322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43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534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64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751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856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848E-2172-40CD-9DDA-2153FC49032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418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задании 15.2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будет предложен небольшой отрывок из текста. Этот отрывок определяет тему и главную мысль сочинения. Его нужно будет прокомментировать: раскрыть его содержание, затем, используя своё понимание как главный тезис, доказать свои рассуждения двумя примерами из текста.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задания направлены на смысловой анализ текста, что позволяет ученикам постепенно совершенствовать навык написания сочинения-рассуждения на основе фрагмента из текста.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848E-2172-40CD-9DDA-2153FC49032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806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266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724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175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61011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1565244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1396100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258779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2086111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7097-83C2-498F-A428-3694BF06E7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57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633772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1959799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043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Авторы</a:t>
            </a:r>
          </a:p>
        </p:txBody>
      </p:sp>
    </p:spTree>
    <p:extLst>
      <p:ext uri="{BB962C8B-B14F-4D97-AF65-F5344CB8AC3E}">
        <p14:creationId xmlns="" xmlns:p14="http://schemas.microsoft.com/office/powerpoint/2010/main" val="4282148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5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221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929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35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847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76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548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19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08" indent="0">
              <a:buNone/>
              <a:defRPr sz="1200"/>
            </a:lvl2pPr>
            <a:lvl3pPr marL="910212" indent="0">
              <a:buNone/>
              <a:defRPr sz="1000"/>
            </a:lvl3pPr>
            <a:lvl4pPr marL="1365322" indent="0">
              <a:buNone/>
              <a:defRPr sz="900"/>
            </a:lvl4pPr>
            <a:lvl5pPr marL="1820430" indent="0">
              <a:buNone/>
              <a:defRPr sz="900"/>
            </a:lvl5pPr>
            <a:lvl6pPr marL="2275534" indent="0">
              <a:buNone/>
              <a:defRPr sz="900"/>
            </a:lvl6pPr>
            <a:lvl7pPr marL="2730640" indent="0">
              <a:buNone/>
              <a:defRPr sz="900"/>
            </a:lvl7pPr>
            <a:lvl8pPr marL="3185751" indent="0">
              <a:buNone/>
              <a:defRPr sz="900"/>
            </a:lvl8pPr>
            <a:lvl9pPr marL="36408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54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789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108" indent="0">
              <a:buNone/>
              <a:defRPr sz="2800"/>
            </a:lvl2pPr>
            <a:lvl3pPr marL="910212" indent="0">
              <a:buNone/>
              <a:defRPr sz="2400"/>
            </a:lvl3pPr>
            <a:lvl4pPr marL="1365322" indent="0">
              <a:buNone/>
              <a:defRPr sz="2000"/>
            </a:lvl4pPr>
            <a:lvl5pPr marL="1820430" indent="0">
              <a:buNone/>
              <a:defRPr sz="2000"/>
            </a:lvl5pPr>
            <a:lvl6pPr marL="2275534" indent="0">
              <a:buNone/>
              <a:defRPr sz="2000"/>
            </a:lvl6pPr>
            <a:lvl7pPr marL="2730640" indent="0">
              <a:buNone/>
              <a:defRPr sz="2000"/>
            </a:lvl7pPr>
            <a:lvl8pPr marL="3185751" indent="0">
              <a:buNone/>
              <a:defRPr sz="2000"/>
            </a:lvl8pPr>
            <a:lvl9pPr marL="364085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108" indent="0">
              <a:buNone/>
              <a:defRPr sz="1200"/>
            </a:lvl2pPr>
            <a:lvl3pPr marL="910212" indent="0">
              <a:buNone/>
              <a:defRPr sz="1000"/>
            </a:lvl3pPr>
            <a:lvl4pPr marL="1365322" indent="0">
              <a:buNone/>
              <a:defRPr sz="900"/>
            </a:lvl4pPr>
            <a:lvl5pPr marL="1820430" indent="0">
              <a:buNone/>
              <a:defRPr sz="900"/>
            </a:lvl5pPr>
            <a:lvl6pPr marL="2275534" indent="0">
              <a:buNone/>
              <a:defRPr sz="900"/>
            </a:lvl6pPr>
            <a:lvl7pPr marL="2730640" indent="0">
              <a:buNone/>
              <a:defRPr sz="900"/>
            </a:lvl7pPr>
            <a:lvl8pPr marL="3185751" indent="0">
              <a:buNone/>
              <a:defRPr sz="900"/>
            </a:lvl8pPr>
            <a:lvl9pPr marL="36408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557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0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620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5247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6997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фермера</a:t>
            </a:r>
            <a:endParaRPr lang="ru-RU" sz="1800" cap="all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629064"/>
            <a:ext cx="9144000" cy="228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665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фермера</a:t>
            </a:r>
            <a:endParaRPr lang="ru-RU" sz="1800" cap="all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357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 smtClean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 smtClean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 smtClean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фермера</a:t>
            </a:r>
            <a:endParaRPr lang="ru-RU" sz="1800" cap="all" dirty="0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677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400" cap="all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629064"/>
            <a:ext cx="9144000" cy="2289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96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132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400" cap="all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206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 smtClean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400" cap="all" dirty="0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115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A5677-B2BC-46B5-9477-14F05DFBD9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518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63EA-4DB3-41ED-BA08-6ED54A7BA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363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FDDA-4519-4454-B2E6-3998D11FD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905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000" b="1"/>
            </a:lvl2pPr>
            <a:lvl3pPr marL="912949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9" indent="0">
              <a:buNone/>
              <a:defRPr sz="1600" b="1"/>
            </a:lvl5pPr>
            <a:lvl6pPr marL="2282371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000" b="1"/>
            </a:lvl2pPr>
            <a:lvl3pPr marL="912949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9" indent="0">
              <a:buNone/>
              <a:defRPr sz="1600" b="1"/>
            </a:lvl5pPr>
            <a:lvl6pPr marL="2282371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441E-1679-4295-AEC1-237EB877C8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644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4191-414E-42B6-9928-72EE76E7D4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227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9B70-021E-4557-96DE-230194FCFF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935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200"/>
            </a:lvl2pPr>
            <a:lvl3pPr marL="912949" indent="0">
              <a:buNone/>
              <a:defRPr sz="1000"/>
            </a:lvl3pPr>
            <a:lvl4pPr marL="1369423" indent="0">
              <a:buNone/>
              <a:defRPr sz="900"/>
            </a:lvl4pPr>
            <a:lvl5pPr marL="1825899" indent="0">
              <a:buNone/>
              <a:defRPr sz="900"/>
            </a:lvl5pPr>
            <a:lvl6pPr marL="2282371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36E8-9C9D-4510-B557-684F297AA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272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74" indent="0">
              <a:buNone/>
              <a:defRPr sz="2800"/>
            </a:lvl2pPr>
            <a:lvl3pPr marL="912949" indent="0">
              <a:buNone/>
              <a:defRPr sz="2400"/>
            </a:lvl3pPr>
            <a:lvl4pPr marL="1369423" indent="0">
              <a:buNone/>
              <a:defRPr sz="2000"/>
            </a:lvl4pPr>
            <a:lvl5pPr marL="1825899" indent="0">
              <a:buNone/>
              <a:defRPr sz="2000"/>
            </a:lvl5pPr>
            <a:lvl6pPr marL="2282371" indent="0">
              <a:buNone/>
              <a:defRPr sz="2000"/>
            </a:lvl6pPr>
            <a:lvl7pPr marL="2738848" indent="0">
              <a:buNone/>
              <a:defRPr sz="2000"/>
            </a:lvl7pPr>
            <a:lvl8pPr marL="3195322" indent="0">
              <a:buNone/>
              <a:defRPr sz="2000"/>
            </a:lvl8pPr>
            <a:lvl9pPr marL="3651794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200"/>
            </a:lvl2pPr>
            <a:lvl3pPr marL="912949" indent="0">
              <a:buNone/>
              <a:defRPr sz="1000"/>
            </a:lvl3pPr>
            <a:lvl4pPr marL="1369423" indent="0">
              <a:buNone/>
              <a:defRPr sz="900"/>
            </a:lvl4pPr>
            <a:lvl5pPr marL="1825899" indent="0">
              <a:buNone/>
              <a:defRPr sz="900"/>
            </a:lvl5pPr>
            <a:lvl6pPr marL="2282371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5E0-2267-483D-B974-81146CA66E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66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527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7A5E-1F2E-483F-BA22-2B32312803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8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510D-B0E4-41AC-9FA7-50654432B3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776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575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82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740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5" indent="0">
              <a:buNone/>
              <a:defRPr sz="2800"/>
            </a:lvl2pPr>
            <a:lvl3pPr marL="913110" indent="0">
              <a:buNone/>
              <a:defRPr sz="2400"/>
            </a:lvl3pPr>
            <a:lvl4pPr marL="1369664" indent="0">
              <a:buNone/>
              <a:defRPr sz="2000"/>
            </a:lvl4pPr>
            <a:lvl5pPr marL="1826221" indent="0">
              <a:buNone/>
              <a:defRPr sz="2000"/>
            </a:lvl5pPr>
            <a:lvl6pPr marL="2282774" indent="0">
              <a:buNone/>
              <a:defRPr sz="2000"/>
            </a:lvl6pPr>
            <a:lvl7pPr marL="2739331" indent="0">
              <a:buNone/>
              <a:defRPr sz="2000"/>
            </a:lvl7pPr>
            <a:lvl8pPr marL="3195886" indent="0">
              <a:buNone/>
              <a:defRPr sz="2000"/>
            </a:lvl8pPr>
            <a:lvl9pPr marL="36524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51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0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5" r:id="rId14"/>
    <p:sldLayoutId id="2147484306" r:id="rId15"/>
    <p:sldLayoutId id="2147484307" r:id="rId16"/>
    <p:sldLayoutId id="2147484308" r:id="rId17"/>
    <p:sldLayoutId id="2147484309" r:id="rId18"/>
    <p:sldLayoutId id="2147484310" r:id="rId19"/>
    <p:sldLayoutId id="2147484311" r:id="rId20"/>
    <p:sldLayoutId id="2147484312" r:id="rId2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ctr" defTabSz="9131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5" indent="-342415" algn="l" defTabSz="913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02" indent="-285350" algn="l" defTabSz="9131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3" indent="-228277" algn="l" defTabSz="9131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8" indent="-228277" algn="l" defTabSz="9131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2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07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64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1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3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86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39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024" tIns="45512" rIns="91024" bIns="455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024" tIns="45512" rIns="91024" bIns="455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76"/>
            <a:ext cx="2895600" cy="365125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07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8" r:id="rId12"/>
    <p:sldLayoutId id="2147484810" r:id="rId13"/>
  </p:sldLayoutIdLst>
  <p:hf hdr="0" dt="0"/>
  <p:txStyles>
    <p:titleStyle>
      <a:lvl1pPr algn="ctr" defTabSz="910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28" indent="-341328" algn="l" defTabSz="910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49" indent="-284448" algn="l" defTabSz="910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767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76" indent="-227553" algn="l" defTabSz="910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83" indent="-227553" algn="l" defTabSz="910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089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97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02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413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8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12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22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3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34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64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751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856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2" y="275012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48" rIns="91296" bIns="4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2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 defTabSz="91294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 defTabSz="91294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 defTabSz="91294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B2970-D293-4C59-9826-9BD12E0A7C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3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  <p:sldLayoutId id="2147484783" r:id="rId14"/>
    <p:sldLayoutId id="2147484784" r:id="rId15"/>
    <p:sldLayoutId id="2147484785" r:id="rId16"/>
    <p:sldLayoutId id="2147484786" r:id="rId17"/>
    <p:sldLayoutId id="2147484821" r:id="rId18"/>
  </p:sldLayoutIdLst>
  <p:hf hdr="0" dt="0"/>
  <p:txStyles>
    <p:titleStyle>
      <a:lvl1pPr algn="ctr" defTabSz="91278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8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8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8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8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00736" algn="ctr" defTabSz="9127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01472" algn="ctr" defTabSz="9127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02207" algn="ctr" defTabSz="9127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02943" algn="ctr" defTabSz="9127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95" indent="-342295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40" indent="-285246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4" indent="-228197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77" indent="-228197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71" indent="-228197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09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83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60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33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4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9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3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9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71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8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4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13.png"/><Relationship Id="rId4" Type="http://schemas.openxmlformats.org/officeDocument/2006/relationships/image" Target="../media/image21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64704"/>
            <a:ext cx="3481878" cy="1163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3691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есть экзамен?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итоговой аттестации к самостоятельным решениям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GKryukova\Desktop\Г.Крюкова\картинки\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18" y="3212976"/>
            <a:ext cx="3513582" cy="309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успешной сдачи ЕГЭ  по выбранным предметам необходимо изучать эти предметы 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школе и самостоятельно)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углублённом уровне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УЛАН-УДЭ\5263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180" y="3861048"/>
            <a:ext cx="2451820" cy="24518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9644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сочинение + непрофильный – 5 (1,2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+ 3,4 л)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(б) – 4,5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поступления в вуз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6-8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4-6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иностранный язык, история, физика 5,6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география, обществознание, информатика, химия, биология 3,4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различной сложности: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базовые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повышенной сложности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высокой сложности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Галина\Desktop\УЛАН-УДЭ\estudi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408712" cy="4266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алина\Desktop\УЛАН-УДЭ\31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71022" cy="5045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Лучшим выпускникам – лучшие вузы!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Meshchankina\Desktop\обложки ЕГЭ\OGE_Rus_praktyca_cov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1967870" cy="26369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NMeshchankina\Desktop\обложки ЕГЭ\OGE_Rus_praktyca_cov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1890479" cy="25332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NMeshchankina\Desktop\обложки ЕГЭ\OGE_Rus_praktyca_cover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068960"/>
            <a:ext cx="1967870" cy="24996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NMeshchankina\Desktop\обложки ЕГЭ\EGE_Rus_praktyca_cover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692696"/>
            <a:ext cx="1909462" cy="25587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NMeshchankina\Desktop\обложки ЕГЭ\EGE_Rus_praktyca_cover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789040"/>
            <a:ext cx="1876330" cy="25202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NMeshchankina\Desktop\обложки ЕГЭ\EGE_Rus_praktyca_cover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068960"/>
            <a:ext cx="1925934" cy="25992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Обновлённые пособия - наступившее будущее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4" descr="C:\Users\GKryukova\Desktop\Г.Крюкова\картинки\1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977352" cy="2623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54158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4758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64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948335" cy="407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0" y="188639"/>
            <a:ext cx="3497422" cy="46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2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178"/>
            <a:ext cx="6872221" cy="598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95736" y="3212976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6" t="4915" r="54060" b="65242"/>
          <a:stretch/>
        </p:blipFill>
        <p:spPr bwMode="auto">
          <a:xfrm>
            <a:off x="395536" y="4509120"/>
            <a:ext cx="1866973" cy="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35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GKryukova\Desktop\Г.Крюкова\картинки\47991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74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302" y="4005064"/>
            <a:ext cx="353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сдашь ОГЭ!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423863" cy="45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75198" cy="540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GKryukova\Desktop\Г.Крюкова\картинки\btndqrllmajnndzjudl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18607"/>
            <a:ext cx="4184165" cy="300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GKryukova\Desktop\Г.Крюкова\картинки\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253576"/>
            <a:ext cx="2467399" cy="246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91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" y="728197"/>
            <a:ext cx="9128041" cy="551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 descr="C:\Users\GKryukova\Desktop\Г.Крюкова\картинки\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16" y="2431583"/>
            <a:ext cx="3554340" cy="3517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NKolokolova\AppData\Local\Microsoft\Windows\Temporary Internet Files\Content.Outlook\R7VWIE0A\EGE_Matem_meto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91" r="14328" b="82785"/>
          <a:stretch/>
        </p:blipFill>
        <p:spPr bwMode="auto">
          <a:xfrm>
            <a:off x="3707904" y="0"/>
            <a:ext cx="1866973" cy="612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87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Kryukova\Desktop\Г.Крюкова\картинки\166422_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942"/>
            <a:ext cx="9173855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Kryukova\Desktop\Г.Крюкова\картинки\12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2010371" cy="985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00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ОМАНДИРОВКИ\картинки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53" y="1196752"/>
            <a:ext cx="7329386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88640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сдашь ЕГЭ!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1224136" cy="13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ЕСТЬ ЭКЗАМЕН?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361459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 проверяет индивидуальные достижения ученика.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отличительной чертой формирующего оценивания является обратная связь – самый существенный фактор, влияющий на процесс обучения.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Бездумное натаскивание не позволит систематизировать знания, развить личность ученика. 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траектория обучения для каждого ученика.</a:t>
            </a:r>
          </a:p>
          <a:p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учится ученик и как лучше его обучать?</a:t>
            </a:r>
          </a:p>
          <a:p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Каковы сильные стороны конкретного ученика и как их развивать?</a:t>
            </a:r>
          </a:p>
          <a:p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трудности ученика и как их преодолеть?</a:t>
            </a:r>
          </a:p>
          <a:p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ли положительная динамика и в чём её причина?</a:t>
            </a:r>
          </a:p>
          <a:p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Происходит ли переход учащихся в освоение предметного содержания на более высокий уровень?</a:t>
            </a:r>
          </a:p>
          <a:p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3037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Галина\Desktop\УЛАН-УДЭ\hello_html_m6411be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505404" cy="3056921"/>
          </a:xfrm>
          <a:prstGeom prst="rect">
            <a:avLst/>
          </a:prstGeom>
          <a:noFill/>
        </p:spPr>
      </p:pic>
      <p:pic>
        <p:nvPicPr>
          <p:cNvPr id="8" name="Picture 2" descr="C:\Users\Галина\Desktop\УЛАН-УДЭ\3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67944" cy="304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3037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www.prosv.ru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16832"/>
            <a:ext cx="3481878" cy="1163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УЛАН-УДЭ\foto_pervobitnogo_chelove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72408" cy="2689115"/>
          </a:xfrm>
          <a:prstGeom prst="rect">
            <a:avLst/>
          </a:prstGeom>
          <a:noFill/>
        </p:spPr>
      </p:pic>
      <p:pic>
        <p:nvPicPr>
          <p:cNvPr id="4099" name="Picture 3" descr="C:\Users\Галина\Desktop\УЛАН-УДЭ\c6861da2b28293e17ae650b44e517d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392488" cy="2664296"/>
          </a:xfrm>
          <a:prstGeom prst="rect">
            <a:avLst/>
          </a:prstGeom>
          <a:noFill/>
        </p:spPr>
      </p:pic>
      <p:pic>
        <p:nvPicPr>
          <p:cNvPr id="4100" name="Picture 4" descr="C:\Users\Галина\Desktop\УЛАН-УДЭ\0_14bef0_5fa8dff6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436028" cy="2764466"/>
          </a:xfrm>
          <a:prstGeom prst="rect">
            <a:avLst/>
          </a:prstGeom>
          <a:noFill/>
        </p:spPr>
      </p:pic>
      <p:pic>
        <p:nvPicPr>
          <p:cNvPr id="4101" name="Picture 5" descr="C:\Users\Галина\Desktop\УЛАН-УДЭ\79_69736baae10e45fd9f4bff5117a6892ac8a1e3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3696411" cy="2772309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851920" y="1556792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528952" y="2932282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923928" y="4509120"/>
            <a:ext cx="360040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а\Desktop\УЛАН-УДЭ\1433741766_demotivatory-e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УЛАН-УДЭ\geostor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ГЕОшторм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ОМАНДИРОВКИ\картинки\02B62274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1886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ЕГЭшторм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Kryukova\Desktop\Г.Крюкова\картинки\poisk-raboty-e1433841441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8" y="476672"/>
            <a:ext cx="9171968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8477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40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GKryukova\Desktop\Г.Крюкова\картинки\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18" y="3212976"/>
            <a:ext cx="3513582" cy="309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7281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едином экзамене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 от каждого выпускника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принимать самостоятельные решения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ЕГЭ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 объективность и надёжность оценки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объединить в одном экзамене и выпускной, и вступительный </a:t>
            </a:r>
          </a:p>
          <a:p>
            <a:endParaRPr lang="ru-RU" sz="2800" dirty="0"/>
          </a:p>
        </p:txBody>
      </p:sp>
      <p:pic>
        <p:nvPicPr>
          <p:cNvPr id="6146" name="Picture 2" descr="C:\Users\Галина\Desktop\УЛАН-УДЭ\nadezhnye_investi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456" y="1292780"/>
            <a:ext cx="3204626" cy="213622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82848"/>
            <a:ext cx="3203848" cy="23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иа 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13841</TotalTime>
  <Words>311</Words>
  <Application>Microsoft Office PowerPoint</Application>
  <PresentationFormat>Экран (4:3)</PresentationFormat>
  <Paragraphs>53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гиа егэ</vt:lpstr>
      <vt:lpstr>1_Тема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ЧТО ЕСТЬ ЭКЗАМЕН?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преимущества УМК по истории России издательства “Просвещение”</dc:title>
  <dc:creator>pavel</dc:creator>
  <cp:lastModifiedBy>Галина</cp:lastModifiedBy>
  <cp:revision>1492</cp:revision>
  <dcterms:created xsi:type="dcterms:W3CDTF">2015-07-26T13:28:36Z</dcterms:created>
  <dcterms:modified xsi:type="dcterms:W3CDTF">2017-10-25T12:01:39Z</dcterms:modified>
</cp:coreProperties>
</file>