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277" r:id="rId4"/>
    <p:sldId id="279" r:id="rId5"/>
    <p:sldId id="280" r:id="rId6"/>
    <p:sldId id="288" r:id="rId7"/>
    <p:sldId id="281" r:id="rId8"/>
    <p:sldId id="285" r:id="rId9"/>
    <p:sldId id="297" r:id="rId10"/>
    <p:sldId id="299" r:id="rId11"/>
    <p:sldId id="300" r:id="rId12"/>
    <p:sldId id="283" r:id="rId13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9C915-7C9F-4B4B-B9C0-7DBB366E099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EE0485E-9EB0-43AC-B121-646F14429AC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Критерии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8039F23D-6D5B-4785-BE07-1FC91F42EC47}" type="parTrans" cxnId="{6A2CA2F6-E8D7-45A3-A9CD-E65650A9C430}">
      <dgm:prSet/>
      <dgm:spPr/>
      <dgm:t>
        <a:bodyPr/>
        <a:lstStyle/>
        <a:p>
          <a:endParaRPr lang="ru-RU"/>
        </a:p>
      </dgm:t>
    </dgm:pt>
    <dgm:pt modelId="{74BF4E8F-FA73-4574-B47B-3084FF85A0FB}" type="sibTrans" cxnId="{6A2CA2F6-E8D7-45A3-A9CD-E65650A9C430}">
      <dgm:prSet/>
      <dgm:spPr/>
      <dgm:t>
        <a:bodyPr/>
        <a:lstStyle/>
        <a:p>
          <a:endParaRPr lang="ru-RU"/>
        </a:p>
      </dgm:t>
    </dgm:pt>
    <dgm:pt modelId="{6DAE0F36-FBB4-4A4F-8B0C-A6BE57735B6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доля 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выпускников, набравших балл ниже минимального по обязательным предметам в 9-х классах (</a:t>
          </a:r>
          <a:r>
            <a:rPr lang="ru-RU" dirty="0" smtClean="0">
              <a:solidFill>
                <a:srgbClr val="FF0000"/>
              </a:solidFill>
            </a:rPr>
            <a:t>К1, К2</a:t>
          </a:r>
          <a:r>
            <a:rPr lang="ru-RU" dirty="0" smtClean="0"/>
            <a:t>);</a:t>
          </a:r>
          <a:endParaRPr lang="ru-RU" dirty="0"/>
        </a:p>
      </dgm:t>
    </dgm:pt>
    <dgm:pt modelId="{CA334725-0B8F-4A0F-8FE5-54B093E11805}" type="parTrans" cxnId="{0DB54855-CBEC-4B11-9C49-F0BB62729FE2}">
      <dgm:prSet/>
      <dgm:spPr/>
      <dgm:t>
        <a:bodyPr/>
        <a:lstStyle/>
        <a:p>
          <a:endParaRPr lang="ru-RU"/>
        </a:p>
      </dgm:t>
    </dgm:pt>
    <dgm:pt modelId="{47E1C053-EDA9-4B33-A243-96F80E249539}" type="sibTrans" cxnId="{0DB54855-CBEC-4B11-9C49-F0BB62729FE2}">
      <dgm:prSet/>
      <dgm:spPr/>
      <dgm:t>
        <a:bodyPr/>
        <a:lstStyle/>
        <a:p>
          <a:endParaRPr lang="ru-RU"/>
        </a:p>
      </dgm:t>
    </dgm:pt>
    <dgm:pt modelId="{C7FB2317-DE14-4428-977A-97AD422CB7A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доля </a:t>
          </a:r>
          <a:r>
            <a:rPr lang="ru-RU" dirty="0" smtClean="0"/>
            <a:t>выпускников, набравших балл ниже минимального по обязательным предметам в 11-х классах (</a:t>
          </a:r>
          <a:r>
            <a:rPr lang="ru-RU" dirty="0" smtClean="0">
              <a:solidFill>
                <a:srgbClr val="FF0000"/>
              </a:solidFill>
            </a:rPr>
            <a:t>К3, К4</a:t>
          </a:r>
          <a:r>
            <a:rPr lang="ru-RU" dirty="0" smtClean="0"/>
            <a:t>);</a:t>
          </a:r>
          <a:endParaRPr lang="ru-RU" dirty="0"/>
        </a:p>
      </dgm:t>
    </dgm:pt>
    <dgm:pt modelId="{740BAF13-A2A9-42BB-AFED-C2FC56376F64}" type="parTrans" cxnId="{E6403713-8970-4499-BDF1-3B2D24FE440C}">
      <dgm:prSet/>
      <dgm:spPr/>
      <dgm:t>
        <a:bodyPr/>
        <a:lstStyle/>
        <a:p>
          <a:endParaRPr lang="ru-RU"/>
        </a:p>
      </dgm:t>
    </dgm:pt>
    <dgm:pt modelId="{16C4016C-5349-4CDF-8E29-887DACFFAE55}" type="sibTrans" cxnId="{E6403713-8970-4499-BDF1-3B2D24FE440C}">
      <dgm:prSet/>
      <dgm:spPr/>
      <dgm:t>
        <a:bodyPr/>
        <a:lstStyle/>
        <a:p>
          <a:endParaRPr lang="ru-RU"/>
        </a:p>
      </dgm:t>
    </dgm:pt>
    <dgm:pt modelId="{A035CE6F-6E88-405C-928D-3EEBBAB296D9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отбора </a:t>
          </a:r>
          <a:endParaRPr lang="ru-RU" b="1" dirty="0">
            <a:solidFill>
              <a:srgbClr val="FFFF00"/>
            </a:solidFill>
          </a:endParaRPr>
        </a:p>
      </dgm:t>
    </dgm:pt>
    <dgm:pt modelId="{7E04F855-1104-4D86-9DAB-165A407AFA41}" type="parTrans" cxnId="{3431D494-6C33-4CEC-B0F7-A7061F51DC46}">
      <dgm:prSet/>
      <dgm:spPr/>
      <dgm:t>
        <a:bodyPr/>
        <a:lstStyle/>
        <a:p>
          <a:endParaRPr lang="ru-RU"/>
        </a:p>
      </dgm:t>
    </dgm:pt>
    <dgm:pt modelId="{F60D9C22-A8F7-4AEB-9226-36CB404AB977}" type="sibTrans" cxnId="{3431D494-6C33-4CEC-B0F7-A7061F51DC46}">
      <dgm:prSet/>
      <dgm:spPr/>
      <dgm:t>
        <a:bodyPr/>
        <a:lstStyle/>
        <a:p>
          <a:endParaRPr lang="ru-RU"/>
        </a:p>
      </dgm:t>
    </dgm:pt>
    <dgm:pt modelId="{762D226E-39B3-41C4-8A0A-2D2049455AB6}">
      <dgm:prSet phldrT="[Текст]"/>
      <dgm:spPr/>
      <dgm:t>
        <a:bodyPr/>
        <a:lstStyle/>
        <a:p>
          <a:r>
            <a:rPr lang="ru-RU" dirty="0" smtClean="0"/>
            <a:t>Расхождение между средним баллом ОГЭ и ЕГЭ по республике по обязательным предметам со средним баллом образовательной организации (</a:t>
          </a:r>
          <a:r>
            <a:rPr lang="ru-RU" dirty="0" smtClean="0">
              <a:solidFill>
                <a:srgbClr val="FF0000"/>
              </a:solidFill>
            </a:rPr>
            <a:t>К5, К6,К7,К8</a:t>
          </a:r>
          <a:r>
            <a:rPr lang="ru-RU" dirty="0" smtClean="0"/>
            <a:t>);</a:t>
          </a:r>
          <a:endParaRPr lang="ru-RU" dirty="0"/>
        </a:p>
      </dgm:t>
    </dgm:pt>
    <dgm:pt modelId="{F2B6BFD1-7EF2-4609-B721-F8BF89EEBA71}" type="parTrans" cxnId="{7C12786A-9827-49A1-8DE4-DC40C587191C}">
      <dgm:prSet/>
      <dgm:spPr/>
      <dgm:t>
        <a:bodyPr/>
        <a:lstStyle/>
        <a:p>
          <a:endParaRPr lang="ru-RU"/>
        </a:p>
      </dgm:t>
    </dgm:pt>
    <dgm:pt modelId="{5278FA02-4DFC-45CC-815F-4BC781C3B58E}" type="sibTrans" cxnId="{7C12786A-9827-49A1-8DE4-DC40C587191C}">
      <dgm:prSet/>
      <dgm:spPr/>
      <dgm:t>
        <a:bodyPr/>
        <a:lstStyle/>
        <a:p>
          <a:endParaRPr lang="ru-RU"/>
        </a:p>
      </dgm:t>
    </dgm:pt>
    <dgm:pt modelId="{224D8735-5586-4959-9DC1-35F1D08795CA}">
      <dgm:prSet phldrT="[Текст]"/>
      <dgm:spPr/>
      <dgm:t>
        <a:bodyPr/>
        <a:lstStyle/>
        <a:p>
          <a:r>
            <a:rPr lang="ru-RU" dirty="0" smtClean="0"/>
            <a:t>Расхождение между средним баллом ВПР по республике  по русскому языку и математике в 4 классах со средним баллом образовательной организации (</a:t>
          </a:r>
          <a:r>
            <a:rPr lang="ru-RU" dirty="0" smtClean="0">
              <a:solidFill>
                <a:srgbClr val="FF0000"/>
              </a:solidFill>
            </a:rPr>
            <a:t>К9, К10</a:t>
          </a:r>
          <a:r>
            <a:rPr lang="ru-RU" dirty="0" smtClean="0"/>
            <a:t>);</a:t>
          </a:r>
          <a:endParaRPr lang="ru-RU" dirty="0"/>
        </a:p>
      </dgm:t>
    </dgm:pt>
    <dgm:pt modelId="{5B098ADF-9D7F-4073-A9B5-990806CC4E5E}" type="parTrans" cxnId="{99AB7260-797A-4D0A-94CF-B0B6ACE8E27E}">
      <dgm:prSet/>
      <dgm:spPr/>
      <dgm:t>
        <a:bodyPr/>
        <a:lstStyle/>
        <a:p>
          <a:endParaRPr lang="ru-RU"/>
        </a:p>
      </dgm:t>
    </dgm:pt>
    <dgm:pt modelId="{137D48C4-B80A-465D-8456-B8E95CBC4EA1}" type="sibTrans" cxnId="{99AB7260-797A-4D0A-94CF-B0B6ACE8E27E}">
      <dgm:prSet/>
      <dgm:spPr/>
      <dgm:t>
        <a:bodyPr/>
        <a:lstStyle/>
        <a:p>
          <a:endParaRPr lang="ru-RU"/>
        </a:p>
      </dgm:t>
    </dgm:pt>
    <dgm:pt modelId="{A37BD773-5D96-4F3A-AD63-6FD1514348B6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школ с НОР</a:t>
          </a:r>
          <a:endParaRPr lang="ru-RU" b="1" dirty="0">
            <a:solidFill>
              <a:srgbClr val="FFFF00"/>
            </a:solidFill>
          </a:endParaRPr>
        </a:p>
      </dgm:t>
    </dgm:pt>
    <dgm:pt modelId="{922B54B7-1DAB-4A17-A3BF-3B6D04C64AC7}" type="parTrans" cxnId="{070B43D0-CC15-4DC5-9CC1-11ED84181D41}">
      <dgm:prSet/>
      <dgm:spPr/>
      <dgm:t>
        <a:bodyPr/>
        <a:lstStyle/>
        <a:p>
          <a:endParaRPr lang="ru-RU"/>
        </a:p>
      </dgm:t>
    </dgm:pt>
    <dgm:pt modelId="{2CE5F790-A9D5-477C-9F0D-0E316DC4ACB5}" type="sibTrans" cxnId="{070B43D0-CC15-4DC5-9CC1-11ED84181D41}">
      <dgm:prSet/>
      <dgm:spPr/>
      <dgm:t>
        <a:bodyPr/>
        <a:lstStyle/>
        <a:p>
          <a:endParaRPr lang="ru-RU"/>
        </a:p>
      </dgm:t>
    </dgm:pt>
    <dgm:pt modelId="{58F800B4-2278-41EB-A8ED-44075F624AFC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Доля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dirty="0" smtClean="0"/>
            <a:t>учащихся, принимавших участие в региональных и всероссийских олимпиадах, конкурсах, конференциях (</a:t>
          </a:r>
          <a:r>
            <a:rPr lang="ru-RU" dirty="0" smtClean="0">
              <a:solidFill>
                <a:srgbClr val="FF0000"/>
              </a:solidFill>
            </a:rPr>
            <a:t>К11</a:t>
          </a:r>
          <a:r>
            <a:rPr lang="ru-RU" dirty="0" smtClean="0"/>
            <a:t>);</a:t>
          </a:r>
          <a:endParaRPr lang="ru-RU" dirty="0"/>
        </a:p>
      </dgm:t>
    </dgm:pt>
    <dgm:pt modelId="{5E7B75A8-5D4B-4B38-98F5-1F0797618A0E}" type="parTrans" cxnId="{3A74C6B6-CB21-4A00-B124-AD40C206A70F}">
      <dgm:prSet/>
      <dgm:spPr/>
      <dgm:t>
        <a:bodyPr/>
        <a:lstStyle/>
        <a:p>
          <a:endParaRPr lang="ru-RU"/>
        </a:p>
      </dgm:t>
    </dgm:pt>
    <dgm:pt modelId="{48D43F15-C31C-45DB-8875-C927941C4088}" type="sibTrans" cxnId="{3A74C6B6-CB21-4A00-B124-AD40C206A70F}">
      <dgm:prSet/>
      <dgm:spPr/>
      <dgm:t>
        <a:bodyPr/>
        <a:lstStyle/>
        <a:p>
          <a:endParaRPr lang="ru-RU"/>
        </a:p>
      </dgm:t>
    </dgm:pt>
    <dgm:pt modelId="{C8DBE770-DEBC-47DC-A8C0-41DAF873BFC8}">
      <dgm:prSet phldrT="[Текст]"/>
      <dgm:spPr/>
      <dgm:t>
        <a:bodyPr/>
        <a:lstStyle/>
        <a:p>
          <a:r>
            <a:rPr lang="ru-RU" dirty="0" smtClean="0"/>
            <a:t>Показатели региональных мониторингов (русский язык) (</a:t>
          </a:r>
          <a:r>
            <a:rPr lang="ru-RU" dirty="0" smtClean="0">
              <a:solidFill>
                <a:srgbClr val="FF0000"/>
              </a:solidFill>
            </a:rPr>
            <a:t>К12</a:t>
          </a:r>
          <a:r>
            <a:rPr lang="ru-RU" dirty="0" smtClean="0"/>
            <a:t>).</a:t>
          </a:r>
          <a:endParaRPr lang="ru-RU" dirty="0"/>
        </a:p>
      </dgm:t>
    </dgm:pt>
    <dgm:pt modelId="{CA9CCDA9-3292-4E21-B737-3DF818F1B0A4}" type="parTrans" cxnId="{0C58B202-B418-4F22-A7F1-8D837A5E9DD8}">
      <dgm:prSet/>
      <dgm:spPr/>
      <dgm:t>
        <a:bodyPr/>
        <a:lstStyle/>
        <a:p>
          <a:endParaRPr lang="ru-RU"/>
        </a:p>
      </dgm:t>
    </dgm:pt>
    <dgm:pt modelId="{FD217D2C-4EC9-4625-9A57-35A1FEA1FD17}" type="sibTrans" cxnId="{0C58B202-B418-4F22-A7F1-8D837A5E9DD8}">
      <dgm:prSet/>
      <dgm:spPr/>
      <dgm:t>
        <a:bodyPr/>
        <a:lstStyle/>
        <a:p>
          <a:endParaRPr lang="ru-RU"/>
        </a:p>
      </dgm:t>
    </dgm:pt>
    <dgm:pt modelId="{FB13FD1E-E123-46DA-9F1E-A3140D0C4ADE}" type="pres">
      <dgm:prSet presAssocID="{24B9C915-7C9F-4B4B-B9C0-7DBB366E09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8E3AA-A813-44B9-897E-075C558BB247}" type="pres">
      <dgm:prSet presAssocID="{CEE0485E-9EB0-43AC-B121-646F14429ACC}" presName="composite" presStyleCnt="0"/>
      <dgm:spPr/>
    </dgm:pt>
    <dgm:pt modelId="{27ABF3A3-C815-4249-A349-3584FBFFC443}" type="pres">
      <dgm:prSet presAssocID="{CEE0485E-9EB0-43AC-B121-646F14429AC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AB894-D41E-47E7-8863-56E11A4213D3}" type="pres">
      <dgm:prSet presAssocID="{CEE0485E-9EB0-43AC-B121-646F14429AC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F15EA-CEFF-4F9A-8330-BB453D35D884}" type="pres">
      <dgm:prSet presAssocID="{74BF4E8F-FA73-4574-B47B-3084FF85A0FB}" presName="sp" presStyleCnt="0"/>
      <dgm:spPr/>
    </dgm:pt>
    <dgm:pt modelId="{71A70C60-8703-4534-B385-C433A8312651}" type="pres">
      <dgm:prSet presAssocID="{A035CE6F-6E88-405C-928D-3EEBBAB296D9}" presName="composite" presStyleCnt="0"/>
      <dgm:spPr/>
    </dgm:pt>
    <dgm:pt modelId="{90291D64-422C-462D-9E9B-4AC78E0E2105}" type="pres">
      <dgm:prSet presAssocID="{A035CE6F-6E88-405C-928D-3EEBBAB296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EF9F0-D303-4100-AEB4-61C21B9C0837}" type="pres">
      <dgm:prSet presAssocID="{A035CE6F-6E88-405C-928D-3EEBBAB296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DAE20-C2B0-4172-85CD-17ABF6363AC0}" type="pres">
      <dgm:prSet presAssocID="{F60D9C22-A8F7-4AEB-9226-36CB404AB977}" presName="sp" presStyleCnt="0"/>
      <dgm:spPr/>
    </dgm:pt>
    <dgm:pt modelId="{3A8E8BE5-4FCB-4FE1-8A30-6631D0F07D45}" type="pres">
      <dgm:prSet presAssocID="{A37BD773-5D96-4F3A-AD63-6FD1514348B6}" presName="composite" presStyleCnt="0"/>
      <dgm:spPr/>
    </dgm:pt>
    <dgm:pt modelId="{A47B713C-8988-496D-9901-CC96E14B0718}" type="pres">
      <dgm:prSet presAssocID="{A37BD773-5D96-4F3A-AD63-6FD1514348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650E2-CC33-47F5-B58C-61E6D302C307}" type="pres">
      <dgm:prSet presAssocID="{A37BD773-5D96-4F3A-AD63-6FD1514348B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BE396-8644-4707-B8B4-A998A17B05D8}" type="presOf" srcId="{C8DBE770-DEBC-47DC-A8C0-41DAF873BFC8}" destId="{C8A650E2-CC33-47F5-B58C-61E6D302C307}" srcOrd="0" destOrd="1" presId="urn:microsoft.com/office/officeart/2005/8/layout/chevron2"/>
    <dgm:cxn modelId="{3431D494-6C33-4CEC-B0F7-A7061F51DC46}" srcId="{24B9C915-7C9F-4B4B-B9C0-7DBB366E0994}" destId="{A035CE6F-6E88-405C-928D-3EEBBAB296D9}" srcOrd="1" destOrd="0" parTransId="{7E04F855-1104-4D86-9DAB-165A407AFA41}" sibTransId="{F60D9C22-A8F7-4AEB-9226-36CB404AB977}"/>
    <dgm:cxn modelId="{EB187656-E8F0-49E1-8540-C715EC197E85}" type="presOf" srcId="{6DAE0F36-FBB4-4A4F-8B0C-A6BE57735B67}" destId="{C76AB894-D41E-47E7-8863-56E11A4213D3}" srcOrd="0" destOrd="0" presId="urn:microsoft.com/office/officeart/2005/8/layout/chevron2"/>
    <dgm:cxn modelId="{7C12786A-9827-49A1-8DE4-DC40C587191C}" srcId="{A035CE6F-6E88-405C-928D-3EEBBAB296D9}" destId="{762D226E-39B3-41C4-8A0A-2D2049455AB6}" srcOrd="0" destOrd="0" parTransId="{F2B6BFD1-7EF2-4609-B721-F8BF89EEBA71}" sibTransId="{5278FA02-4DFC-45CC-815F-4BC781C3B58E}"/>
    <dgm:cxn modelId="{0DB54855-CBEC-4B11-9C49-F0BB62729FE2}" srcId="{CEE0485E-9EB0-43AC-B121-646F14429ACC}" destId="{6DAE0F36-FBB4-4A4F-8B0C-A6BE57735B67}" srcOrd="0" destOrd="0" parTransId="{CA334725-0B8F-4A0F-8FE5-54B093E11805}" sibTransId="{47E1C053-EDA9-4B33-A243-96F80E249539}"/>
    <dgm:cxn modelId="{6A2CA2F6-E8D7-45A3-A9CD-E65650A9C430}" srcId="{24B9C915-7C9F-4B4B-B9C0-7DBB366E0994}" destId="{CEE0485E-9EB0-43AC-B121-646F14429ACC}" srcOrd="0" destOrd="0" parTransId="{8039F23D-6D5B-4785-BE07-1FC91F42EC47}" sibTransId="{74BF4E8F-FA73-4574-B47B-3084FF85A0FB}"/>
    <dgm:cxn modelId="{CF54BF7C-042E-4307-8E02-8293F66F72D2}" type="presOf" srcId="{C7FB2317-DE14-4428-977A-97AD422CB7A1}" destId="{C76AB894-D41E-47E7-8863-56E11A4213D3}" srcOrd="0" destOrd="1" presId="urn:microsoft.com/office/officeart/2005/8/layout/chevron2"/>
    <dgm:cxn modelId="{E24176C3-B42E-42F9-986A-D00D00BD6CD0}" type="presOf" srcId="{A035CE6F-6E88-405C-928D-3EEBBAB296D9}" destId="{90291D64-422C-462D-9E9B-4AC78E0E2105}" srcOrd="0" destOrd="0" presId="urn:microsoft.com/office/officeart/2005/8/layout/chevron2"/>
    <dgm:cxn modelId="{3A74C6B6-CB21-4A00-B124-AD40C206A70F}" srcId="{A37BD773-5D96-4F3A-AD63-6FD1514348B6}" destId="{58F800B4-2278-41EB-A8ED-44075F624AFC}" srcOrd="0" destOrd="0" parTransId="{5E7B75A8-5D4B-4B38-98F5-1F0797618A0E}" sibTransId="{48D43F15-C31C-45DB-8875-C927941C4088}"/>
    <dgm:cxn modelId="{E9F398BE-EA21-4039-95D3-F63188F9D2D3}" type="presOf" srcId="{762D226E-39B3-41C4-8A0A-2D2049455AB6}" destId="{337EF9F0-D303-4100-AEB4-61C21B9C0837}" srcOrd="0" destOrd="0" presId="urn:microsoft.com/office/officeart/2005/8/layout/chevron2"/>
    <dgm:cxn modelId="{9017F991-7F40-458D-A7CE-2DF40C843FBF}" type="presOf" srcId="{224D8735-5586-4959-9DC1-35F1D08795CA}" destId="{337EF9F0-D303-4100-AEB4-61C21B9C0837}" srcOrd="0" destOrd="1" presId="urn:microsoft.com/office/officeart/2005/8/layout/chevron2"/>
    <dgm:cxn modelId="{E6403713-8970-4499-BDF1-3B2D24FE440C}" srcId="{CEE0485E-9EB0-43AC-B121-646F14429ACC}" destId="{C7FB2317-DE14-4428-977A-97AD422CB7A1}" srcOrd="1" destOrd="0" parTransId="{740BAF13-A2A9-42BB-AFED-C2FC56376F64}" sibTransId="{16C4016C-5349-4CDF-8E29-887DACFFAE55}"/>
    <dgm:cxn modelId="{7F4F40F2-AE50-4E6A-8796-F1810E7F97AE}" type="presOf" srcId="{24B9C915-7C9F-4B4B-B9C0-7DBB366E0994}" destId="{FB13FD1E-E123-46DA-9F1E-A3140D0C4ADE}" srcOrd="0" destOrd="0" presId="urn:microsoft.com/office/officeart/2005/8/layout/chevron2"/>
    <dgm:cxn modelId="{0C58B202-B418-4F22-A7F1-8D837A5E9DD8}" srcId="{A37BD773-5D96-4F3A-AD63-6FD1514348B6}" destId="{C8DBE770-DEBC-47DC-A8C0-41DAF873BFC8}" srcOrd="1" destOrd="0" parTransId="{CA9CCDA9-3292-4E21-B737-3DF818F1B0A4}" sibTransId="{FD217D2C-4EC9-4625-9A57-35A1FEA1FD17}"/>
    <dgm:cxn modelId="{029B8E0E-33A7-4717-B61E-8340EBBC16B5}" type="presOf" srcId="{58F800B4-2278-41EB-A8ED-44075F624AFC}" destId="{C8A650E2-CC33-47F5-B58C-61E6D302C307}" srcOrd="0" destOrd="0" presId="urn:microsoft.com/office/officeart/2005/8/layout/chevron2"/>
    <dgm:cxn modelId="{90B9C896-FEE4-4505-BA5C-D4114882B551}" type="presOf" srcId="{CEE0485E-9EB0-43AC-B121-646F14429ACC}" destId="{27ABF3A3-C815-4249-A349-3584FBFFC443}" srcOrd="0" destOrd="0" presId="urn:microsoft.com/office/officeart/2005/8/layout/chevron2"/>
    <dgm:cxn modelId="{76151899-CD45-4EBE-BE52-CA4B5C0DCAE1}" type="presOf" srcId="{A37BD773-5D96-4F3A-AD63-6FD1514348B6}" destId="{A47B713C-8988-496D-9901-CC96E14B0718}" srcOrd="0" destOrd="0" presId="urn:microsoft.com/office/officeart/2005/8/layout/chevron2"/>
    <dgm:cxn modelId="{99AB7260-797A-4D0A-94CF-B0B6ACE8E27E}" srcId="{A035CE6F-6E88-405C-928D-3EEBBAB296D9}" destId="{224D8735-5586-4959-9DC1-35F1D08795CA}" srcOrd="1" destOrd="0" parTransId="{5B098ADF-9D7F-4073-A9B5-990806CC4E5E}" sibTransId="{137D48C4-B80A-465D-8456-B8E95CBC4EA1}"/>
    <dgm:cxn modelId="{070B43D0-CC15-4DC5-9CC1-11ED84181D41}" srcId="{24B9C915-7C9F-4B4B-B9C0-7DBB366E0994}" destId="{A37BD773-5D96-4F3A-AD63-6FD1514348B6}" srcOrd="2" destOrd="0" parTransId="{922B54B7-1DAB-4A17-A3BF-3B6D04C64AC7}" sibTransId="{2CE5F790-A9D5-477C-9F0D-0E316DC4ACB5}"/>
    <dgm:cxn modelId="{6F0A9059-AB37-45B2-A48B-E1D3DD73A296}" type="presParOf" srcId="{FB13FD1E-E123-46DA-9F1E-A3140D0C4ADE}" destId="{63D8E3AA-A813-44B9-897E-075C558BB247}" srcOrd="0" destOrd="0" presId="urn:microsoft.com/office/officeart/2005/8/layout/chevron2"/>
    <dgm:cxn modelId="{58D47A6F-EE7C-4BEF-803C-4D45BDB85702}" type="presParOf" srcId="{63D8E3AA-A813-44B9-897E-075C558BB247}" destId="{27ABF3A3-C815-4249-A349-3584FBFFC443}" srcOrd="0" destOrd="0" presId="urn:microsoft.com/office/officeart/2005/8/layout/chevron2"/>
    <dgm:cxn modelId="{719BA3F3-B452-4E26-81F6-E13582B8FDEA}" type="presParOf" srcId="{63D8E3AA-A813-44B9-897E-075C558BB247}" destId="{C76AB894-D41E-47E7-8863-56E11A4213D3}" srcOrd="1" destOrd="0" presId="urn:microsoft.com/office/officeart/2005/8/layout/chevron2"/>
    <dgm:cxn modelId="{2BDE994C-F72A-4941-85E3-D7B57E269189}" type="presParOf" srcId="{FB13FD1E-E123-46DA-9F1E-A3140D0C4ADE}" destId="{87BF15EA-CEFF-4F9A-8330-BB453D35D884}" srcOrd="1" destOrd="0" presId="urn:microsoft.com/office/officeart/2005/8/layout/chevron2"/>
    <dgm:cxn modelId="{831358D9-FA76-453B-806B-2204D426133E}" type="presParOf" srcId="{FB13FD1E-E123-46DA-9F1E-A3140D0C4ADE}" destId="{71A70C60-8703-4534-B385-C433A8312651}" srcOrd="2" destOrd="0" presId="urn:microsoft.com/office/officeart/2005/8/layout/chevron2"/>
    <dgm:cxn modelId="{7C79A6E8-A29F-47BD-925A-A9F9022AB5BC}" type="presParOf" srcId="{71A70C60-8703-4534-B385-C433A8312651}" destId="{90291D64-422C-462D-9E9B-4AC78E0E2105}" srcOrd="0" destOrd="0" presId="urn:microsoft.com/office/officeart/2005/8/layout/chevron2"/>
    <dgm:cxn modelId="{9EBA6AEB-8CB3-4E0E-AA7B-F79EFB3E9773}" type="presParOf" srcId="{71A70C60-8703-4534-B385-C433A8312651}" destId="{337EF9F0-D303-4100-AEB4-61C21B9C0837}" srcOrd="1" destOrd="0" presId="urn:microsoft.com/office/officeart/2005/8/layout/chevron2"/>
    <dgm:cxn modelId="{A7BA663E-8975-40EC-BBC1-213E96909A51}" type="presParOf" srcId="{FB13FD1E-E123-46DA-9F1E-A3140D0C4ADE}" destId="{76BDAE20-C2B0-4172-85CD-17ABF6363AC0}" srcOrd="3" destOrd="0" presId="urn:microsoft.com/office/officeart/2005/8/layout/chevron2"/>
    <dgm:cxn modelId="{7E3C4FD7-CA96-4D50-AC8F-257B8E5BB17B}" type="presParOf" srcId="{FB13FD1E-E123-46DA-9F1E-A3140D0C4ADE}" destId="{3A8E8BE5-4FCB-4FE1-8A30-6631D0F07D45}" srcOrd="4" destOrd="0" presId="urn:microsoft.com/office/officeart/2005/8/layout/chevron2"/>
    <dgm:cxn modelId="{BF37DB5B-03F6-4F94-BF0F-392591A47D75}" type="presParOf" srcId="{3A8E8BE5-4FCB-4FE1-8A30-6631D0F07D45}" destId="{A47B713C-8988-496D-9901-CC96E14B0718}" srcOrd="0" destOrd="0" presId="urn:microsoft.com/office/officeart/2005/8/layout/chevron2"/>
    <dgm:cxn modelId="{8243A7F5-6566-494E-8A1D-1DFDD02BC77C}" type="presParOf" srcId="{3A8E8BE5-4FCB-4FE1-8A30-6631D0F07D45}" destId="{C8A650E2-CC33-47F5-B58C-61E6D302C3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ABF3A3-C815-4249-A349-3584FBFFC443}">
      <dsp:nvSpPr>
        <dsp:cNvPr id="0" name=""/>
        <dsp:cNvSpPr/>
      </dsp:nvSpPr>
      <dsp:spPr>
        <a:xfrm rot="5400000">
          <a:off x="-352193" y="353529"/>
          <a:ext cx="2347953" cy="16435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</a:rPr>
            <a:t>Критерии</a:t>
          </a:r>
          <a:r>
            <a:rPr lang="ru-RU" sz="2500" kern="1200" dirty="0" smtClean="0">
              <a:solidFill>
                <a:srgbClr val="FFFF00"/>
              </a:solidFill>
            </a:rPr>
            <a:t> </a:t>
          </a:r>
          <a:endParaRPr lang="ru-RU" sz="2500" kern="1200" dirty="0">
            <a:solidFill>
              <a:srgbClr val="FFFF00"/>
            </a:solidFill>
          </a:endParaRPr>
        </a:p>
      </dsp:txBody>
      <dsp:txXfrm rot="5400000">
        <a:off x="-352193" y="353529"/>
        <a:ext cx="2347953" cy="1643567"/>
      </dsp:txXfrm>
    </dsp:sp>
    <dsp:sp modelId="{C76AB894-D41E-47E7-8863-56E11A4213D3}">
      <dsp:nvSpPr>
        <dsp:cNvPr id="0" name=""/>
        <dsp:cNvSpPr/>
      </dsp:nvSpPr>
      <dsp:spPr>
        <a:xfrm rot="5400000">
          <a:off x="4630698" y="-2985794"/>
          <a:ext cx="1526169" cy="750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</a:rPr>
            <a:t>доля 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kern="1200" dirty="0" smtClean="0"/>
            <a:t>выпускников, набравших балл ниже минимального по обязательным предметам в 9-х классах (</a:t>
          </a:r>
          <a:r>
            <a:rPr lang="ru-RU" sz="1600" kern="1200" dirty="0" smtClean="0">
              <a:solidFill>
                <a:srgbClr val="FF0000"/>
              </a:solidFill>
            </a:rPr>
            <a:t>К1, К2</a:t>
          </a:r>
          <a:r>
            <a:rPr lang="ru-RU" sz="1600" kern="1200" dirty="0" smtClean="0"/>
            <a:t>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</a:rPr>
            <a:t>доля </a:t>
          </a:r>
          <a:r>
            <a:rPr lang="ru-RU" sz="1600" kern="1200" dirty="0" smtClean="0"/>
            <a:t>выпускников, набравших балл ниже минимального по обязательным предметам в 11-х классах (</a:t>
          </a:r>
          <a:r>
            <a:rPr lang="ru-RU" sz="1600" kern="1200" dirty="0" smtClean="0">
              <a:solidFill>
                <a:srgbClr val="FF0000"/>
              </a:solidFill>
            </a:rPr>
            <a:t>К3, К4</a:t>
          </a:r>
          <a:r>
            <a:rPr lang="ru-RU" sz="1600" kern="1200" dirty="0" smtClean="0"/>
            <a:t>);</a:t>
          </a:r>
          <a:endParaRPr lang="ru-RU" sz="1600" kern="1200" dirty="0"/>
        </a:p>
      </dsp:txBody>
      <dsp:txXfrm rot="5400000">
        <a:off x="4630698" y="-2985794"/>
        <a:ext cx="1526169" cy="7500432"/>
      </dsp:txXfrm>
    </dsp:sp>
    <dsp:sp modelId="{90291D64-422C-462D-9E9B-4AC78E0E2105}">
      <dsp:nvSpPr>
        <dsp:cNvPr id="0" name=""/>
        <dsp:cNvSpPr/>
      </dsp:nvSpPr>
      <dsp:spPr>
        <a:xfrm rot="5400000">
          <a:off x="-352193" y="2512896"/>
          <a:ext cx="2347953" cy="1643567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</a:rPr>
            <a:t>отбора </a:t>
          </a:r>
          <a:endParaRPr lang="ru-RU" sz="2500" b="1" kern="1200" dirty="0">
            <a:solidFill>
              <a:srgbClr val="FFFF00"/>
            </a:solidFill>
          </a:endParaRPr>
        </a:p>
      </dsp:txBody>
      <dsp:txXfrm rot="5400000">
        <a:off x="-352193" y="2512896"/>
        <a:ext cx="2347953" cy="1643567"/>
      </dsp:txXfrm>
    </dsp:sp>
    <dsp:sp modelId="{337EF9F0-D303-4100-AEB4-61C21B9C0837}">
      <dsp:nvSpPr>
        <dsp:cNvPr id="0" name=""/>
        <dsp:cNvSpPr/>
      </dsp:nvSpPr>
      <dsp:spPr>
        <a:xfrm rot="5400000">
          <a:off x="4630698" y="-826428"/>
          <a:ext cx="1526169" cy="750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Расхождение между средним баллом ОГЭ и ЕГЭ по республике по обязательным предметам со средним баллом образовательной организации (</a:t>
          </a:r>
          <a:r>
            <a:rPr lang="ru-RU" sz="1600" kern="1200" dirty="0" smtClean="0">
              <a:solidFill>
                <a:srgbClr val="FF0000"/>
              </a:solidFill>
            </a:rPr>
            <a:t>К5, К6,К7,К8</a:t>
          </a:r>
          <a:r>
            <a:rPr lang="ru-RU" sz="1600" kern="1200" dirty="0" smtClean="0"/>
            <a:t>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Расхождение между средним баллом ВПР по республике  по русскому языку и математике в 4 классах со средним баллом образовательной организации (</a:t>
          </a:r>
          <a:r>
            <a:rPr lang="ru-RU" sz="1600" kern="1200" dirty="0" smtClean="0">
              <a:solidFill>
                <a:srgbClr val="FF0000"/>
              </a:solidFill>
            </a:rPr>
            <a:t>К9, К10</a:t>
          </a:r>
          <a:r>
            <a:rPr lang="ru-RU" sz="1600" kern="1200" dirty="0" smtClean="0"/>
            <a:t>);</a:t>
          </a:r>
          <a:endParaRPr lang="ru-RU" sz="1600" kern="1200" dirty="0"/>
        </a:p>
      </dsp:txBody>
      <dsp:txXfrm rot="5400000">
        <a:off x="4630698" y="-826428"/>
        <a:ext cx="1526169" cy="7500432"/>
      </dsp:txXfrm>
    </dsp:sp>
    <dsp:sp modelId="{A47B713C-8988-496D-9901-CC96E14B0718}">
      <dsp:nvSpPr>
        <dsp:cNvPr id="0" name=""/>
        <dsp:cNvSpPr/>
      </dsp:nvSpPr>
      <dsp:spPr>
        <a:xfrm rot="5400000">
          <a:off x="-352193" y="4672263"/>
          <a:ext cx="2347953" cy="1643567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</a:rPr>
            <a:t>школ с НОР</a:t>
          </a:r>
          <a:endParaRPr lang="ru-RU" sz="2500" b="1" kern="1200" dirty="0">
            <a:solidFill>
              <a:srgbClr val="FFFF00"/>
            </a:solidFill>
          </a:endParaRPr>
        </a:p>
      </dsp:txBody>
      <dsp:txXfrm rot="5400000">
        <a:off x="-352193" y="4672263"/>
        <a:ext cx="2347953" cy="1643567"/>
      </dsp:txXfrm>
    </dsp:sp>
    <dsp:sp modelId="{C8A650E2-CC33-47F5-B58C-61E6D302C307}">
      <dsp:nvSpPr>
        <dsp:cNvPr id="0" name=""/>
        <dsp:cNvSpPr/>
      </dsp:nvSpPr>
      <dsp:spPr>
        <a:xfrm rot="5400000">
          <a:off x="4630698" y="1332938"/>
          <a:ext cx="1526169" cy="750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Доля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/>
            <a:t>учащихся, принимавших участие в региональных и всероссийских олимпиадах, конкурсах, конференциях (</a:t>
          </a:r>
          <a:r>
            <a:rPr lang="ru-RU" sz="1600" kern="1200" dirty="0" smtClean="0">
              <a:solidFill>
                <a:srgbClr val="FF0000"/>
              </a:solidFill>
            </a:rPr>
            <a:t>К11</a:t>
          </a:r>
          <a:r>
            <a:rPr lang="ru-RU" sz="1600" kern="1200" dirty="0" smtClean="0"/>
            <a:t>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Показатели региональных мониторингов (русский язык) (</a:t>
          </a:r>
          <a:r>
            <a:rPr lang="ru-RU" sz="1600" kern="1200" dirty="0" smtClean="0">
              <a:solidFill>
                <a:srgbClr val="FF0000"/>
              </a:solidFill>
            </a:rPr>
            <a:t>К12</a:t>
          </a:r>
          <a:r>
            <a:rPr lang="ru-RU" sz="1600" kern="1200" dirty="0" smtClean="0"/>
            <a:t>).</a:t>
          </a:r>
          <a:endParaRPr lang="ru-RU" sz="1600" kern="1200" dirty="0"/>
        </a:p>
      </dsp:txBody>
      <dsp:txXfrm rot="5400000">
        <a:off x="4630698" y="1332938"/>
        <a:ext cx="1526169" cy="750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A87B8-23A7-4AF3-AC2B-ECBDBB01B3ED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85C2-7D50-4DA9-81C4-8C1C6D2DC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3489-75A7-4A2D-B036-E3EB2631BC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8C30-C157-47A8-88F4-57129AEF6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21481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248246" y="114310"/>
            <a:ext cx="8929687" cy="1000125"/>
            <a:chOff x="214282" y="71438"/>
            <a:chExt cx="8929718" cy="1000108"/>
          </a:xfrm>
        </p:grpSpPr>
        <p:grpSp>
          <p:nvGrpSpPr>
            <p:cNvPr id="5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000200" y="214290"/>
                <a:ext cx="7143800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endParaRPr>
              </a:p>
            </p:txBody>
          </p:sp>
        </p:grp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907704" y="26064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ГБУ «Региональный центр обработки информации 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оценки качества образования»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772816"/>
            <a:ext cx="7632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модели  отбора школ с низкими образовательными результатами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Формула расчета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ООШ: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К=К1+К2+0+0+0+0+К7+К8+К9+К10+К11+К12 = от 0 до 16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городские школы: </a:t>
            </a:r>
            <a:r>
              <a:rPr lang="ru-RU" sz="2800" dirty="0" smtClean="0">
                <a:solidFill>
                  <a:srgbClr val="FF0000"/>
                </a:solidFill>
              </a:rPr>
              <a:t>менее 12 баллов;</a:t>
            </a:r>
          </a:p>
          <a:p>
            <a:pPr algn="just"/>
            <a:r>
              <a:rPr lang="ru-RU" sz="2800" dirty="0" smtClean="0"/>
              <a:t>сельские школы: </a:t>
            </a:r>
            <a:r>
              <a:rPr lang="ru-RU" sz="2800" dirty="0" smtClean="0">
                <a:solidFill>
                  <a:srgbClr val="FF0000"/>
                </a:solidFill>
              </a:rPr>
              <a:t>менее 10 баллов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357826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Формула расчета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НОШ: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К=0+0+0+0+0+0+0+0+К9+К10+К11+0 = от 0 до 7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начальные школы: </a:t>
            </a:r>
            <a:r>
              <a:rPr lang="ru-RU" sz="2800" dirty="0" smtClean="0">
                <a:solidFill>
                  <a:srgbClr val="FF0000"/>
                </a:solidFill>
              </a:rPr>
              <a:t>менее 5 баллов</a:t>
            </a:r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286388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248246" y="114310"/>
            <a:ext cx="8929687" cy="1000125"/>
            <a:chOff x="214282" y="71438"/>
            <a:chExt cx="8929718" cy="1000108"/>
          </a:xfrm>
        </p:grpSpPr>
        <p:grpSp>
          <p:nvGrpSpPr>
            <p:cNvPr id="5" name="Группа 3"/>
            <p:cNvGrpSpPr>
              <a:grpSpLocks/>
            </p:cNvGrpSpPr>
            <p:nvPr/>
          </p:nvGrpSpPr>
          <p:grpSpPr bwMode="auto">
            <a:xfrm>
              <a:off x="214282" y="71438"/>
              <a:ext cx="8929718" cy="1000108"/>
              <a:chOff x="214282" y="71438"/>
              <a:chExt cx="8929718" cy="100010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14282" y="71438"/>
                <a:ext cx="8786843" cy="1000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000200" y="214290"/>
                <a:ext cx="7143800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endParaRPr>
              </a:p>
            </p:txBody>
          </p:sp>
        </p:grpSp>
        <p:pic>
          <p:nvPicPr>
            <p:cNvPr id="6" name="Picture 1" descr="C:\Users\User\Downloads\Лого крив РЦОИ и ОКО_2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214296"/>
              <a:ext cx="1152761" cy="6921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2123728" y="3326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ГБУ «Региональный центр обработки информации 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оценки качества образования»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16632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обще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Образовательные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организации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132856"/>
            <a:ext cx="7632847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Средние общеобразовательные школы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общеобразовательные школы</a:t>
            </a:r>
          </a:p>
          <a:p>
            <a:pPr algn="ctr"/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Начальные общеобразовательные школы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городские инновационные школы (лицеи, гимназии, школы с углубленным изучением отдельных предметов);</a:t>
            </a:r>
          </a:p>
          <a:p>
            <a:r>
              <a:rPr lang="ru-RU" dirty="0" smtClean="0"/>
              <a:t>городские общеобразовательные школы;</a:t>
            </a:r>
          </a:p>
          <a:p>
            <a:r>
              <a:rPr lang="ru-RU" dirty="0" smtClean="0"/>
              <a:t>сельские инновационные школы (лицеи, гимназии, школы с углубленным изучением отдельных предметов);</a:t>
            </a:r>
          </a:p>
          <a:p>
            <a:r>
              <a:rPr lang="ru-RU" dirty="0" smtClean="0"/>
              <a:t>сельские общеобразовательные школы;</a:t>
            </a:r>
          </a:p>
          <a:p>
            <a:r>
              <a:rPr lang="ru-RU" dirty="0" smtClean="0"/>
              <a:t>вечерние школы;</a:t>
            </a:r>
          </a:p>
          <a:p>
            <a:r>
              <a:rPr lang="ru-RU" dirty="0" smtClean="0"/>
              <a:t>школы-интернаты;</a:t>
            </a:r>
          </a:p>
          <a:p>
            <a:r>
              <a:rPr lang="ru-RU" dirty="0" smtClean="0"/>
              <a:t>малокомплектные </a:t>
            </a:r>
            <a:r>
              <a:rPr lang="ru-RU" dirty="0" smtClean="0"/>
              <a:t>школы.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678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Кластерные группы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6021288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429684" cy="5857916"/>
          </a:xfrm>
        </p:spPr>
        <p:txBody>
          <a:bodyPr>
            <a:noAutofit/>
          </a:bodyPr>
          <a:lstStyle/>
          <a:p>
            <a:pPr algn="just"/>
            <a:r>
              <a:rPr lang="ru-RU" sz="2700" b="1" dirty="0" smtClean="0">
                <a:solidFill>
                  <a:srgbClr val="00B050"/>
                </a:solidFill>
              </a:rPr>
              <a:t>Критерий 1: Доля  выпускников, набравших балл ниже минимального по обязательным предметам в 9-х</a:t>
            </a:r>
            <a:r>
              <a:rPr lang="en-US" sz="2700" b="1" dirty="0" smtClean="0">
                <a:solidFill>
                  <a:srgbClr val="00B050"/>
                </a:solidFill>
              </a:rPr>
              <a:t> </a:t>
            </a:r>
            <a:r>
              <a:rPr lang="ru-RU" sz="2700" b="1" dirty="0" smtClean="0">
                <a:solidFill>
                  <a:srgbClr val="00B050"/>
                </a:solidFill>
              </a:rPr>
              <a:t>классах (К1 и К2)</a:t>
            </a:r>
          </a:p>
          <a:p>
            <a:pPr algn="just"/>
            <a:r>
              <a:rPr lang="ru-RU" sz="2700" b="1" dirty="0" smtClean="0">
                <a:solidFill>
                  <a:srgbClr val="00B050"/>
                </a:solidFill>
              </a:rPr>
              <a:t>Критерий 2: Доля  выпускников, набравших балл ниже минимального по обязательным предметам 11-х классах (К3</a:t>
            </a:r>
            <a:r>
              <a:rPr lang="ru-RU" sz="2700" b="1" smtClean="0">
                <a:solidFill>
                  <a:srgbClr val="00B050"/>
                </a:solidFill>
              </a:rPr>
              <a:t>, </a:t>
            </a:r>
            <a:r>
              <a:rPr lang="ru-RU" sz="2700" b="1" smtClean="0">
                <a:solidFill>
                  <a:srgbClr val="00B050"/>
                </a:solidFill>
              </a:rPr>
              <a:t>К4): </a:t>
            </a:r>
            <a:endParaRPr lang="ru-RU" sz="2700" b="1" dirty="0" smtClean="0">
              <a:solidFill>
                <a:srgbClr val="00B050"/>
              </a:solidFill>
            </a:endParaRPr>
          </a:p>
          <a:p>
            <a:pPr lvl="0" algn="just"/>
            <a:r>
              <a:rPr lang="ru-RU" sz="2700" b="1" dirty="0" smtClean="0">
                <a:solidFill>
                  <a:srgbClr val="FF0000"/>
                </a:solidFill>
              </a:rPr>
              <a:t>К1,К2,К3,К4=3</a:t>
            </a:r>
            <a:r>
              <a:rPr lang="ru-RU" sz="2700" dirty="0" smtClean="0">
                <a:solidFill>
                  <a:schemeClr val="tx1"/>
                </a:solidFill>
              </a:rPr>
              <a:t>, если доля выпускников равна 0;</a:t>
            </a:r>
          </a:p>
          <a:p>
            <a:pPr lvl="0" algn="just"/>
            <a:endParaRPr lang="ru-RU" sz="10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2700" b="1" dirty="0" smtClean="0">
                <a:solidFill>
                  <a:srgbClr val="FF0000"/>
                </a:solidFill>
              </a:rPr>
              <a:t>К1,К2,К3,К4=2</a:t>
            </a:r>
            <a:r>
              <a:rPr lang="ru-RU" sz="2700" dirty="0" smtClean="0">
                <a:solidFill>
                  <a:schemeClr val="tx1"/>
                </a:solidFill>
              </a:rPr>
              <a:t>, если доля выпускников равна  5% и менее;</a:t>
            </a:r>
          </a:p>
          <a:p>
            <a:pPr lvl="0" algn="just"/>
            <a:endParaRPr lang="ru-RU" sz="1000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2700" b="1" dirty="0" smtClean="0">
                <a:solidFill>
                  <a:srgbClr val="FF0000"/>
                </a:solidFill>
              </a:rPr>
              <a:t>К1,К2,К3,К4=1</a:t>
            </a:r>
            <a:r>
              <a:rPr lang="ru-RU" sz="2700" dirty="0" smtClean="0">
                <a:solidFill>
                  <a:schemeClr val="tx1"/>
                </a:solidFill>
              </a:rPr>
              <a:t>, если доля выпускников более 5% и менее 10%. </a:t>
            </a:r>
          </a:p>
          <a:p>
            <a:pPr lvl="0" algn="just"/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r>
              <a:rPr lang="ru-RU" sz="2700" b="1" dirty="0" smtClean="0">
                <a:solidFill>
                  <a:srgbClr val="FF0000"/>
                </a:solidFill>
              </a:rPr>
              <a:t>К1,К2,К3,К4=0</a:t>
            </a:r>
            <a:r>
              <a:rPr lang="ru-RU" sz="2700" dirty="0" smtClean="0">
                <a:solidFill>
                  <a:schemeClr val="tx1"/>
                </a:solidFill>
              </a:rPr>
              <a:t>, если доля выпускников более 10%. </a:t>
            </a:r>
          </a:p>
          <a:p>
            <a:pPr lvl="0" algn="just"/>
            <a:endParaRPr lang="ru-RU" sz="27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243" y="5805264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77500" lnSpcReduction="20000"/>
          </a:bodyPr>
          <a:lstStyle/>
          <a:p>
            <a:pPr marL="0" indent="-18000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Критерий 3: Расхождение между средним баллом ОГЭ и ЕГЭ по республике по обязательным предметам со средним баллом образовательной организации (К5, К6П, К6Б, К7,К8)</a:t>
            </a:r>
          </a:p>
          <a:p>
            <a:pPr mar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2100" b="1" dirty="0" smtClean="0">
              <a:solidFill>
                <a:srgbClr val="00B050"/>
              </a:solidFill>
            </a:endParaRPr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К5, К6П=3</a:t>
            </a:r>
            <a:r>
              <a:rPr lang="ru-RU" sz="2400" dirty="0" smtClean="0"/>
              <a:t>, если средний балл ОО по ЕГЭ выше на 10 и более баллов среднего балла по республике по ЕГЭ по обязательным предметам;</a:t>
            </a:r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2400" dirty="0" smtClean="0"/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К5, К6П=2</a:t>
            </a:r>
            <a:r>
              <a:rPr lang="ru-RU" sz="2400" dirty="0" smtClean="0"/>
              <a:t>, если средний балл ОО по ЕГЭ равен или выше среднего балла по республике по ЕГЭ по обязательным предметам на менее 10 баллов;</a:t>
            </a:r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2400" dirty="0" smtClean="0"/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К5, К6П=1</a:t>
            </a:r>
            <a:r>
              <a:rPr lang="ru-RU" sz="2400" dirty="0" smtClean="0"/>
              <a:t>, если средний балл ОО по ЕГЭ ниже среднего балла по республике по ЕГЭ по обязательным предметам на 10 и менее баллов;</a:t>
            </a:r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2400" dirty="0" smtClean="0"/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К5, К6П=0</a:t>
            </a:r>
            <a:r>
              <a:rPr lang="ru-RU" sz="2400" dirty="0" smtClean="0"/>
              <a:t>, если средний балл ОО по ЕГЭ ниже среднего балла по республике по ЕГЭ по обязательным предметам  более 10 баллов;</a:t>
            </a:r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2400" dirty="0" smtClean="0"/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К6Б, К7, К8=1</a:t>
            </a:r>
            <a:r>
              <a:rPr lang="ru-RU" sz="2400" dirty="0" smtClean="0"/>
              <a:t>, если средний балл ОО по ОГЭ по обязательным предметам равен или выше среднего балла по республике;</a:t>
            </a:r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ru-RU" sz="2400" dirty="0" smtClean="0"/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К6Б, К7, К8=0</a:t>
            </a:r>
            <a:r>
              <a:rPr lang="ru-RU" sz="2400" dirty="0" smtClean="0"/>
              <a:t>, если средний балл ОО по ОГЭ по обязательным предметам ниже среднего балла по республике.</a:t>
            </a:r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en-US" dirty="0" smtClean="0"/>
          </a:p>
          <a:p>
            <a:pPr marL="0" lvl="0" indent="-180000" algn="just">
              <a:spcBef>
                <a:spcPts val="0"/>
              </a:spcBef>
              <a:spcAft>
                <a:spcPts val="300"/>
              </a:spcAft>
              <a:buNone/>
            </a:pPr>
            <a:endParaRPr lang="ru-RU" dirty="0" smtClean="0"/>
          </a:p>
          <a:p>
            <a:pPr marL="0" indent="-180000">
              <a:spcBef>
                <a:spcPts val="0"/>
              </a:spcBef>
              <a:spcAft>
                <a:spcPts val="300"/>
              </a:spcAft>
              <a:buNone/>
            </a:pPr>
            <a:endParaRPr lang="ru-RU" dirty="0"/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949280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lvl="0" algn="just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      Критерий 4: Расхождение между средним баллом ВПР по республике  по русскому языку и математике в 4 классах со средним баллом образовательной организации (К9, К10): </a:t>
            </a:r>
          </a:p>
          <a:p>
            <a:pPr marL="0" lvl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К9,К10=3</a:t>
            </a:r>
            <a:r>
              <a:rPr lang="ru-RU" dirty="0" smtClean="0"/>
              <a:t>, если средний первичный балл ОО по ВПР на 3 и более балла выше среднего первичного балла по республике;</a:t>
            </a:r>
          </a:p>
          <a:p>
            <a:pPr marL="0" lvl="0" algn="just">
              <a:buNone/>
            </a:pPr>
            <a:endParaRPr lang="ru-RU" sz="2300" dirty="0" smtClean="0"/>
          </a:p>
          <a:p>
            <a:pPr marL="0" lvl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К9,К10=2</a:t>
            </a:r>
            <a:r>
              <a:rPr lang="ru-RU" dirty="0" smtClean="0"/>
              <a:t>, если средний первичный балл ОО по ВПР равен или выше среднего первичного балла по республике на менее 3 баллов;</a:t>
            </a:r>
          </a:p>
          <a:p>
            <a:pPr marL="0" lvl="0" algn="just">
              <a:buNone/>
            </a:pPr>
            <a:endParaRPr lang="ru-RU" sz="2300" dirty="0" smtClean="0"/>
          </a:p>
          <a:p>
            <a:pPr marL="0" lvl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К9,К10=1</a:t>
            </a:r>
            <a:r>
              <a:rPr lang="ru-RU" dirty="0" smtClean="0"/>
              <a:t>, если средний первичный балл ОО по ВПР ниже среднего первичного балла по республике не более 3 баллов. </a:t>
            </a:r>
          </a:p>
          <a:p>
            <a:pPr marL="0" lvl="0" algn="just">
              <a:buNone/>
            </a:pPr>
            <a:endParaRPr lang="ru-RU" sz="2300" dirty="0" smtClean="0"/>
          </a:p>
          <a:p>
            <a:pPr marL="0" lvl="0" algn="just">
              <a:buNone/>
            </a:pPr>
            <a:endParaRPr lang="ru-RU" sz="1400" dirty="0" smtClean="0"/>
          </a:p>
          <a:p>
            <a:pPr marL="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К9,К10=0</a:t>
            </a:r>
            <a:r>
              <a:rPr lang="ru-RU" dirty="0" smtClean="0"/>
              <a:t>, если средний первичный балл ОО по ВПР ниже среднего первичного балла по республике более 3 баллов. 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>
              <a:buNone/>
            </a:pPr>
            <a:endParaRPr lang="ru-RU" dirty="0" smtClean="0"/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021288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85000" lnSpcReduction="20000"/>
          </a:bodyPr>
          <a:lstStyle/>
          <a:p>
            <a:pPr marL="0" indent="-180000" algn="just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Критерий 5: доля учащихся, принимавших участие в региональных и всероссийских олимпиадах, конкурсах, конференциях (К11)</a:t>
            </a:r>
            <a:r>
              <a:rPr lang="ru-RU" sz="3600" dirty="0" smtClean="0">
                <a:solidFill>
                  <a:srgbClr val="00B050"/>
                </a:solidFill>
              </a:rPr>
              <a:t>:</a:t>
            </a:r>
          </a:p>
          <a:p>
            <a:pPr marL="0" lvl="0" indent="-18000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К11=1</a:t>
            </a:r>
            <a:r>
              <a:rPr lang="ru-RU" dirty="0" smtClean="0"/>
              <a:t>, если количество учащихся равно 0,5% и более;</a:t>
            </a:r>
          </a:p>
          <a:p>
            <a:pPr marL="0" indent="-18000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К11=0</a:t>
            </a:r>
            <a:r>
              <a:rPr lang="ru-RU" dirty="0" smtClean="0"/>
              <a:t>, если количество учащихся менее 0,5%.</a:t>
            </a:r>
          </a:p>
          <a:p>
            <a:pPr marL="0" indent="-180000" algn="just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-18000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Критерий 6: показатели региональных мониторингов (русский язык) (К12):</a:t>
            </a:r>
          </a:p>
          <a:p>
            <a:pPr marL="0" lvl="0" indent="-18000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К12=1</a:t>
            </a:r>
            <a:r>
              <a:rPr lang="ru-RU" dirty="0" smtClean="0"/>
              <a:t>, если средний балл ОО в региональном мониторинге по русскому языку в 9 классах равен или выше среднего балла по республике;</a:t>
            </a:r>
          </a:p>
          <a:p>
            <a:pPr marL="0" indent="-180000"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К12=0</a:t>
            </a:r>
            <a:r>
              <a:rPr lang="ru-RU" dirty="0" smtClean="0"/>
              <a:t>, если средний балл ОО в региональном мониторинге по русскому языку в 9 классах ниже  среднего балла по республике.</a:t>
            </a:r>
          </a:p>
          <a:p>
            <a:pPr marL="0" lvl="0" indent="-180000"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805264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Формула расчета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СОШ: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К=К1+К2+К3+К4+К5+К6+К7+К8+К9+К10+К11+К12 = от 0 до 28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городские инновационные школы: </a:t>
            </a:r>
            <a:r>
              <a:rPr lang="ru-RU" sz="2800" dirty="0" smtClean="0">
                <a:solidFill>
                  <a:srgbClr val="FF0000"/>
                </a:solidFill>
              </a:rPr>
              <a:t>менее 22 баллов; </a:t>
            </a:r>
          </a:p>
          <a:p>
            <a:pPr algn="just"/>
            <a:r>
              <a:rPr lang="ru-RU" sz="2800" dirty="0" smtClean="0"/>
              <a:t>сельские инновационные школы: </a:t>
            </a:r>
            <a:r>
              <a:rPr lang="ru-RU" sz="2800" dirty="0" smtClean="0">
                <a:solidFill>
                  <a:srgbClr val="FF0000"/>
                </a:solidFill>
              </a:rPr>
              <a:t>менее 20 баллов;  </a:t>
            </a:r>
          </a:p>
          <a:p>
            <a:pPr algn="just"/>
            <a:r>
              <a:rPr lang="ru-RU" sz="2800" dirty="0" smtClean="0"/>
              <a:t>городские школы: </a:t>
            </a:r>
            <a:r>
              <a:rPr lang="ru-RU" sz="2800" dirty="0" smtClean="0">
                <a:solidFill>
                  <a:srgbClr val="FF0000"/>
                </a:solidFill>
              </a:rPr>
              <a:t>менее 20 баллов;</a:t>
            </a:r>
          </a:p>
          <a:p>
            <a:pPr algn="just"/>
            <a:r>
              <a:rPr lang="ru-RU" sz="2800" dirty="0" smtClean="0"/>
              <a:t>сельские школы, сельские малокомплектные школы, школы-интернаты: </a:t>
            </a:r>
            <a:r>
              <a:rPr lang="ru-RU" sz="2800" dirty="0" smtClean="0">
                <a:solidFill>
                  <a:srgbClr val="FF0000"/>
                </a:solidFill>
              </a:rPr>
              <a:t>менее 18 баллов;</a:t>
            </a:r>
          </a:p>
          <a:p>
            <a:r>
              <a:rPr lang="ru-RU" sz="2800" dirty="0" smtClean="0"/>
              <a:t>вечерние школы: </a:t>
            </a:r>
            <a:r>
              <a:rPr lang="ru-RU" sz="2800" dirty="0" smtClean="0">
                <a:solidFill>
                  <a:srgbClr val="FF0000"/>
                </a:solidFill>
              </a:rPr>
              <a:t>менее 8 баллов.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1" descr="C:\Users\User\Downloads\Лого крив РЦОИ и ОКО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357826"/>
            <a:ext cx="1152757" cy="69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750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Формула расчета для СОШ:  К=К1+К2+К3+К4+К5+К6+К7+К8+К9+К10+К11+К12 = от 0 до 28 </vt:lpstr>
      <vt:lpstr>Формула расчета для ООШ:  К=К1+К2+0+0+0+0+К7+К8+К9+К10+К11+К12 = от 0 до 16 </vt:lpstr>
      <vt:lpstr>Формула расчета для НОШ:  К=0+0+0+0+0+0+0+0+К9+К10+К11+0 = от 0 до 7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отбора школ с низкими образовательными результатами. Участие школ с низкими образовательными результатами в мониторинговых исследованиях.</dc:title>
  <dc:creator>User</dc:creator>
  <cp:lastModifiedBy>User</cp:lastModifiedBy>
  <cp:revision>164</cp:revision>
  <dcterms:created xsi:type="dcterms:W3CDTF">2017-05-15T06:09:12Z</dcterms:created>
  <dcterms:modified xsi:type="dcterms:W3CDTF">2017-10-26T00:41:29Z</dcterms:modified>
</cp:coreProperties>
</file>